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imSun" panose="02010600030101010101" pitchFamily="2" charset="-122"/>
      <p:regular r:id="rId18"/>
    </p:embeddedFont>
    <p:embeddedFont>
      <p:font typeface="Bitter Medium" pitchFamily="34" charset="0"/>
      <p:bold r:id="rId19"/>
    </p:embeddedFont>
    <p:embeddedFont>
      <p:font typeface="Bitter Medium" pitchFamily="34" charset="-122"/>
      <p:bold r:id="rId20"/>
    </p:embeddedFont>
    <p:embeddedFont>
      <p:font typeface="Bitter Medium" pitchFamily="34" charset="-120"/>
      <p:bold r:id="rId21"/>
    </p:embeddedFont>
    <p:embeddedFont>
      <p:font typeface="Open Sans" pitchFamily="34" charset="0"/>
      <p:bold r:id="rId22"/>
    </p:embeddedFont>
    <p:embeddedFont>
      <p:font typeface="Open Sans" pitchFamily="34" charset="-122"/>
      <p:bold r:id="rId23"/>
    </p:embeddedFont>
    <p:embeddedFont>
      <p:font typeface="Open Sans" pitchFamily="34" charset="-120"/>
      <p:bold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иас" initials="Д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1.fntdata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1T12:13:09.683" idx="1">
    <p:pos x="9226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9301" y="1436370"/>
            <a:ext cx="13131800" cy="129921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1840" y="2907030"/>
            <a:ext cx="13139421" cy="210312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228600"/>
            <a:ext cx="3291840" cy="7124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228600"/>
            <a:ext cx="9631680" cy="7124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409700"/>
            <a:ext cx="646176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2.jpe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0"/>
            <a:ext cx="14650720" cy="822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731520" y="228600"/>
            <a:ext cx="13167360" cy="699136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731520" y="1409700"/>
            <a:ext cx="13167360" cy="59436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538532"/>
            <a:ext cx="742057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Городская афиша и события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8747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Создавая единое пространство для информации о городских событиях и возможностей взаимодействия с ними, мы стремимся объединить жителей и организаторов мероприятий, сделав поиск интересных активностей более удобным и эффективным.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1114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3525" y="402590"/>
            <a:ext cx="4951730" cy="7374255"/>
          </a:xfrm>
          <a:prstGeom prst="rect">
            <a:avLst/>
          </a:prstGeom>
          <a:effectLst>
            <a:glow rad="241300"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8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Выгода для всех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45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Для организаторов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55739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Повышение узнаваемости событий и привлечение большей аудитории.</a:t>
            </a:r>
            <a:endParaRPr lang="en-US" sz="17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alphaModFix amt="70000"/>
          </a:blip>
          <a:stretch>
            <a:fillRect/>
          </a:stretch>
        </p:blipFill>
        <p:spPr>
          <a:xfrm>
            <a:off x="5535930" y="4114800"/>
            <a:ext cx="7185660" cy="3725545"/>
          </a:xfrm>
          <a:prstGeom prst="rect">
            <a:avLst/>
          </a:prstGeom>
          <a:ln>
            <a:noFill/>
          </a:ln>
          <a:effectLst>
            <a:glow rad="203200">
              <a:schemeClr val="accent1">
                <a:lumMod val="40000"/>
                <a:lumOff val="60000"/>
                <a:alpha val="60000"/>
              </a:schemeClr>
            </a:glo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6787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Цель раздела: объединение городских мероприятий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единого информационного пространства для всех городских событий.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Упрощение поиска и открытие новых интересных мероприятий для жителей.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57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Объединение организаторов и аудитории для более эффективного взаимодействия.</a:t>
            </a:r>
            <a:endParaRPr lang="en-US" sz="17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6580" y="674370"/>
            <a:ext cx="4751070" cy="7029450"/>
          </a:xfrm>
          <a:prstGeom prst="rect">
            <a:avLst/>
          </a:prstGeom>
          <a:effectLst>
            <a:glow rad="266700"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657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sym typeface="+mn-ea"/>
              </a:rPr>
              <a:t>Возможности для пользователей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78599"/>
            <a:ext cx="396835" cy="396835"/>
          </a:xfrm>
          <a:prstGeom prst="roundRect">
            <a:avLst>
              <a:gd name="adj" fmla="val 24007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078599"/>
            <a:ext cx="3041213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Удобный доступ ко всем городским событиям в одном месте.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632007"/>
            <a:ext cx="3041213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Пользователям больше не нужно искать информацию о городских мероприятиях по разным источникам - все можно найти в одном месте.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78599"/>
            <a:ext cx="396835" cy="396835"/>
          </a:xfrm>
          <a:prstGeom prst="roundRect">
            <a:avLst>
              <a:gd name="adj" fmla="val 24007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078599"/>
            <a:ext cx="3041213" cy="1771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Интерактивное взаимодействие с мероприятиями через отметки, отзывы и информацию.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986338"/>
            <a:ext cx="3041213" cy="2177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Пользователи могут активно участвовать в жизни города, делясь впечатлениями и взаимодействуя с другими жителями.</a:t>
            </a:r>
            <a:endParaRPr lang="en-US" sz="17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1065530"/>
            <a:ext cx="5618480" cy="5356860"/>
          </a:xfrm>
          <a:prstGeom prst="rect">
            <a:avLst/>
          </a:prstGeom>
          <a:effectLst>
            <a:glow rad="330200">
              <a:schemeClr val="accent1">
                <a:lumMod val="40000"/>
                <a:lumOff val="60000"/>
                <a:alpha val="40000"/>
              </a:schemeClr>
            </a:glow>
          </a:effectLst>
        </p:spPr>
      </p:pic>
      <p:sp>
        <p:nvSpPr>
          <p:cNvPr id="10" name="Text Box 9"/>
          <p:cNvSpPr txBox="1"/>
          <p:nvPr/>
        </p:nvSpPr>
        <p:spPr>
          <a:xfrm>
            <a:off x="6314440" y="2771775"/>
            <a:ext cx="282575" cy="11182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lnSpc>
                <a:spcPts val="5550"/>
              </a:lnSpc>
              <a:buNone/>
            </a:pPr>
            <a:r>
              <a:rPr lang="ru-RU" altLang="en-US" sz="2400" kern="0" spc="-134" dirty="0">
                <a:solidFill>
                  <a:schemeClr val="bg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sym typeface="+mn-ea"/>
              </a:rPr>
              <a:t>1</a:t>
            </a:r>
            <a:endParaRPr lang="ru-RU" altLang="en-US" sz="2400" kern="0" spc="-134" dirty="0">
              <a:solidFill>
                <a:schemeClr val="bg1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0212705" y="2771775"/>
            <a:ext cx="314960" cy="802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lnSpc>
                <a:spcPts val="5550"/>
              </a:lnSpc>
              <a:buNone/>
            </a:pPr>
            <a:r>
              <a:rPr lang="ru-RU" altLang="en-US" sz="2400" kern="0" spc="-134" dirty="0">
                <a:solidFill>
                  <a:schemeClr val="bg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  <a:sym typeface="+mn-ea"/>
              </a:rPr>
              <a:t>2</a:t>
            </a:r>
            <a:endParaRPr lang="ru-RU" altLang="en-US" sz="2400" kern="0" spc="-134" dirty="0">
              <a:solidFill>
                <a:schemeClr val="bg1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5216" y="610195"/>
            <a:ext cx="5537359" cy="6921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13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Загрузка афиш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216" y="1634490"/>
            <a:ext cx="3686056" cy="3054668"/>
          </a:xfrm>
          <a:prstGeom prst="roundRect">
            <a:avLst>
              <a:gd name="adj" fmla="val 3045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4292" y="1863566"/>
            <a:ext cx="3227903" cy="6919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Размещение информации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4292" y="2688431"/>
            <a:ext cx="3227903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Пользователи могут легко размещать информацию о своих мероприятиях, загружая яркие афиши и описания.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728" y="1634490"/>
            <a:ext cx="3686056" cy="3054668"/>
          </a:xfrm>
          <a:prstGeom prst="roundRect">
            <a:avLst>
              <a:gd name="adj" fmla="val 3045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1804" y="1863566"/>
            <a:ext cx="3227903" cy="6919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Привлечение участников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1804" y="2688431"/>
            <a:ext cx="3227903" cy="1771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Эта функция позволяет организаторам привлекать больше участников и повышать узнаваемость своих событий.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335" y="4910455"/>
            <a:ext cx="3686175" cy="2905125"/>
          </a:xfrm>
          <a:prstGeom prst="roundRect">
            <a:avLst>
              <a:gd name="adj" fmla="val 3434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4292" y="5139690"/>
            <a:ext cx="2768679" cy="3459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Гибкое обновление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4292" y="5618559"/>
            <a:ext cx="3227903" cy="1771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Редактирование и обновление афиш доступно в любое время, что дает гибкость в информировании аудитории.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2490" y="4910455"/>
            <a:ext cx="3686175" cy="2872105"/>
          </a:xfrm>
          <a:prstGeom prst="roundRect">
            <a:avLst>
              <a:gd name="adj" fmla="val 3434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1804" y="5139690"/>
            <a:ext cx="2768679" cy="3459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Модерация контента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11804" y="5618559"/>
            <a:ext cx="3227903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Модераторы проверяют каждое размещение, чтобы обеспечить высокое качество контента.</a:t>
            </a:r>
            <a:endParaRPr lang="en-US" sz="1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805" y="365125"/>
            <a:ext cx="5552440" cy="7499350"/>
          </a:xfrm>
          <a:prstGeom prst="rect">
            <a:avLst/>
          </a:prstGeom>
          <a:effectLst>
            <a:outerShdw blurRad="63500" sx="103000" sy="103000" algn="ctr" rotWithShape="0">
              <a:schemeClr val="accent1">
                <a:lumMod val="40000"/>
                <a:lumOff val="60000"/>
                <a:alpha val="47000"/>
              </a:schemeClr>
            </a:outerShdw>
          </a:effectLst>
        </p:spPr>
      </p:pic>
      <p:sp>
        <p:nvSpPr>
          <p:cNvPr id="16" name="Text Box 15"/>
          <p:cNvSpPr txBox="1"/>
          <p:nvPr/>
        </p:nvSpPr>
        <p:spPr>
          <a:xfrm>
            <a:off x="14902180" y="6413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Отметка интересных событий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Пользователи могут легко отмечать интересные им мероприятия, чтобы быстро находить их в будущем и делиться с друзьями. Эта функция помогает создавать персональную подборку событий, основанную на предпочтениях каждого пользователя.</a:t>
            </a:r>
            <a:endParaRPr lang="en-US" sz="17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972185"/>
            <a:ext cx="5169535" cy="6480175"/>
          </a:xfrm>
          <a:prstGeom prst="rect">
            <a:avLst/>
          </a:prstGeom>
          <a:effectLst>
            <a:glow rad="457200"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06669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Оставление отзывов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51156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909429"/>
            <a:ext cx="635127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Посетители могут делиться своими впечатлениями и рекомендациями о прошедших мероприятиях, помогая другим пользователям принять решение об участии.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5221" y="511563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85221" y="5909429"/>
            <a:ext cx="635138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Отзывы также служат ценной обратной связью для организаторов, которые могут совершенствовать свои события на основе мнений аудитории.</a:t>
            </a:r>
            <a:endParaRPr lang="en-US" sz="17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6715"/>
            <a:ext cx="11430000" cy="33394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610" y="3839845"/>
            <a:ext cx="12524105" cy="14173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Интеграция с городскими сообществами в соцсетях</a:t>
            </a:r>
            <a:endParaRPr lang="en-US" sz="3600" kern="0" spc="-134" dirty="0">
              <a:solidFill>
                <a:srgbClr val="2C3F42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806474"/>
            <a:ext cx="41532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6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Распространение информации</a:t>
            </a:r>
            <a:endParaRPr lang="en-US" sz="1600" kern="0" spc="-67" dirty="0">
              <a:solidFill>
                <a:srgbClr val="2C3F42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5387618"/>
            <a:ext cx="62447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интегрируем наш календарь событий с популярными городскими сообществами в социальных сетях. Это позволяет широко распространять информацию о мероприятиях и привлекать новую аудиторию.</a:t>
            </a:r>
            <a:endParaRPr lang="en-US" sz="160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9521" y="4806474"/>
            <a:ext cx="462498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6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Взаимодействие с пользователями</a:t>
            </a:r>
            <a:endParaRPr lang="en-US" sz="1600" kern="0" spc="-67" dirty="0">
              <a:solidFill>
                <a:srgbClr val="2C3F42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5387618"/>
            <a:ext cx="62447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60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Пользователи могут легко делиться афишами и событиями со своими друзьями. Обратная связь из соцсетей помогает нам улучшать наш раздел "Городская афиша".</a:t>
            </a:r>
            <a:endParaRPr lang="en-US" sz="1600" kern="0" spc="-36" dirty="0">
              <a:solidFill>
                <a:srgbClr val="2B2E3C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905" y="281940"/>
            <a:ext cx="10812780" cy="3427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Встраивание городского календаря событий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6845022" y="3161109"/>
            <a:ext cx="793790" cy="30480"/>
          </a:xfrm>
          <a:prstGeom prst="roundRect">
            <a:avLst>
              <a:gd name="adj" fmla="val 312558"/>
            </a:avLst>
          </a:prstGeom>
          <a:solidFill>
            <a:schemeClr val="accent1">
              <a:lumMod val="40000"/>
              <a:lumOff val="60000"/>
            </a:schemeClr>
          </a:solidFill>
        </p:spPr>
      </p:sp>
      <p:sp>
        <p:nvSpPr>
          <p:cNvPr id="6" name="Shape 3"/>
          <p:cNvSpPr/>
          <p:nvPr/>
        </p:nvSpPr>
        <p:spPr>
          <a:xfrm>
            <a:off x="6365200" y="2921198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4867" y="3006209"/>
            <a:ext cx="13096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chemeClr val="bg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kern="0" spc="-80" dirty="0">
              <a:solidFill>
                <a:schemeClr val="bg1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867888" y="2892862"/>
            <a:ext cx="43074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Полная информация о событиях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83280"/>
            <a:ext cx="596872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интегрируем официальный городской календарь мероприятий для предоставления пользователям максимально полной информации о событиях в их районе.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783580"/>
            <a:ext cx="793790" cy="30480"/>
          </a:xfrm>
          <a:prstGeom prst="roundRect">
            <a:avLst>
              <a:gd name="adj" fmla="val 312558"/>
            </a:avLst>
          </a:prstGeom>
          <a:solidFill>
            <a:schemeClr val="accent1">
              <a:lumMod val="40000"/>
              <a:lumOff val="60000"/>
            </a:schemeClr>
          </a:solidFill>
        </p:spPr>
      </p:sp>
      <p:sp>
        <p:nvSpPr>
          <p:cNvPr id="11" name="Shape 8"/>
          <p:cNvSpPr/>
          <p:nvPr/>
        </p:nvSpPr>
        <p:spPr>
          <a:xfrm>
            <a:off x="636520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>
              <a:lumMod val="40000"/>
              <a:lumOff val="60000"/>
            </a:schemeClr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1888" y="5628680"/>
            <a:ext cx="17692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chemeClr val="bg1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kern="0" spc="-80" dirty="0">
              <a:solidFill>
                <a:schemeClr val="bg1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867888" y="5515332"/>
            <a:ext cx="38384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Автоматическое обновление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005751"/>
            <a:ext cx="596872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Эта интеграция позволяет автоматически обновлять нашу базу данных и обеспечивать актуальность сведений о городских событиях.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0" y="361950"/>
            <a:ext cx="4973955" cy="7505700"/>
          </a:xfrm>
          <a:prstGeom prst="rect">
            <a:avLst/>
          </a:prstGeom>
          <a:effectLst>
            <a:glow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0110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Расширение возможностей нашего сайта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882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Мы создаем удобное и современное решение для информирования жителей и организаторов о городских событиях.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Наш раздел "Городская афиша" станет ключевым центром взаимодействия между аудиторией и организаторами культурных, образовательных и развлекательных мероприятий.</a:t>
            </a:r>
            <a:endParaRPr lang="en-US" sz="17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5240" y="417830"/>
            <a:ext cx="5527040" cy="7394575"/>
          </a:xfrm>
          <a:prstGeom prst="rect">
            <a:avLst/>
          </a:prstGeom>
          <a:effectLst>
            <a:glow rad="241300">
              <a:schemeClr val="accent1">
                <a:lumMod val="40000"/>
                <a:lumOff val="60000"/>
                <a:alpha val="40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3157</Words>
  <Application>WPS Presentation</Application>
  <PresentationFormat>On-screen Show (16:9)</PresentationFormat>
  <Paragraphs>90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SimSun</vt:lpstr>
      <vt:lpstr>Wingdings</vt:lpstr>
      <vt:lpstr>Bitter Medium</vt:lpstr>
      <vt:lpstr>Bitter Medium</vt:lpstr>
      <vt:lpstr>Bitter Medium</vt:lpstr>
      <vt:lpstr>Open Sans</vt:lpstr>
      <vt:lpstr>Open Sans</vt:lpstr>
      <vt:lpstr>Open Sans</vt:lpstr>
      <vt:lpstr>Microsoft YaHei</vt:lpstr>
      <vt:lpstr>Arial Unicode MS</vt:lpstr>
      <vt:lpstr>Calibri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Диас</cp:lastModifiedBy>
  <cp:revision>4</cp:revision>
  <dcterms:created xsi:type="dcterms:W3CDTF">2024-11-01T05:39:00Z</dcterms:created>
  <dcterms:modified xsi:type="dcterms:W3CDTF">2024-11-01T07:45:18Z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3D3B121B3CBF4C9DAFDE7DEA1FF902BB_13</vt:lpwstr>
  </property>
  <property fmtid="{D5CDD505-2E9C-101B-9397-08002B2CF9AE}" pid="3" name="KSOProductBuildVer">
    <vt:lpwstr>1033-12.2.0.13472</vt:lpwstr>
  </property>
</Properties>
</file>